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6" r:id="rId23"/>
    <p:sldId id="279" r:id="rId24"/>
    <p:sldId id="280" r:id="rId25"/>
    <p:sldId id="281" r:id="rId26"/>
    <p:sldId id="283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5075" y="2015270"/>
            <a:ext cx="6918649" cy="36998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dirty="0"/>
              <a:t> </a:t>
            </a:r>
            <a:r>
              <a:rPr lang="en-US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CONTO TERMICO 3.0</a:t>
            </a:r>
            <a:endParaRPr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2547" y="2879067"/>
            <a:ext cx="7408506" cy="2272004"/>
          </a:xfrm>
        </p:spPr>
        <p:txBody>
          <a:bodyPr/>
          <a:lstStyle/>
          <a:p>
            <a:r>
              <a:rPr lang="it-IT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STRUTTURA, INCENTIVI, REQUISITI, PROCEDURE E CASI STUDIO</a:t>
            </a:r>
          </a:p>
          <a:p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Dott. </a:t>
            </a:r>
            <a:r>
              <a:rPr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Ing. Giampiero Folino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610F4CF4-5FA2-CE19-9354-43321BA8C9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D4930A18-107E-3132-0CEF-D69CED4F8D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B1A4D3E-F63D-2AEF-D487-ACC045B5F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99" y="4218992"/>
            <a:ext cx="3185261" cy="227200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BEE981F-9291-9E15-6267-39F032AC4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96" y="278404"/>
            <a:ext cx="1109970" cy="36999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CB249A4-DCA6-FD6A-4EBF-F938BA3DE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131" y="129078"/>
            <a:ext cx="2223422" cy="12887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INDICE DELLA PRESENTAZIONE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77679"/>
            <a:ext cx="8229600" cy="4525963"/>
          </a:xfrm>
        </p:spPr>
        <p:txBody>
          <a:bodyPr>
            <a:normAutofit fontScale="47500" lnSpcReduction="20000"/>
          </a:bodyPr>
          <a:lstStyle/>
          <a:p>
            <a:endParaRPr dirty="0"/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QUADRO NORMATIVO E OBIETTIVI DEL CONTO TERMICO 3.0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SOGGETTI AMMESSI E AMBITI DI APPLICAZIONE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 INCENTIVABILI: EFFICIENZA ENERGETICA E RINNOVABILI TERMICHE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REQUISITI TECNICI PRINCIPALI (PDC, SOLARE TERMICO, BIOMASSA)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CALCOLO DEGLI INCENTIVI, MASSIMALI E DURATE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DOCUMENTAZIONE, ITER GSE E CONTROLLI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SCHEMI IMPIANTISTICI TIPO E INTEGRAZIONE DEI SISTEMI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CASI STUDIO: VILLA UNIFAMILIARE, AGRITURISMO, ALBERGO 500 M², CONDOMINIO DA 12 UNITÀ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RUOLO DEL PROGETTISTA E PARCELLA PROFESSIONALE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ERRORI RICORRENTI, CHECKLIST OPERATIVA E CONCLUSIONI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Quadro </a:t>
            </a:r>
            <a:r>
              <a:rPr sz="3600" b="1" u="sng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Normativo</a:t>
            </a:r>
            <a:r>
              <a:rPr sz="3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sz="3600" b="1" u="sng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Obiettivi</a:t>
            </a:r>
            <a:endParaRPr sz="36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07646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 Conto Termico 3.0, istituito con il Decreto 7 agosto 2025 recante “Incentivazione di interventi di piccole dimensioni per l’incremento dell’efficienza energetica e per la produzione di energia termica da fonti rinnovabili”, è stato pubblicato sulla Gazzetta Ufficiale (GU) n. 224 del 26 settembre 2025, diventerà esecutivo il 27 dicembre 2025.</a:t>
            </a:r>
          </a:p>
          <a:p>
            <a:pPr marL="0" indent="0" algn="just">
              <a:buNone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MECCANISMO NAZIONALE DI INCENTIVAZIONE IN CONTO CAPITALE PER INTERVENTI DI EFFICIENZA ENERGETICA E RINNOVABILI TERMICHE.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EVOLUZIONE DEL CONTO TERMICO VERSO UNA VERSIONE 3.0 PIÙ DIGITALE, RAPIDA E ORIENTATA ALLE PRESTAZIONI.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GESTORE DEI SERVIZI ENERGETICI (GSE) COME SOGGETTO ATTUATORE E CONTROLLORE.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OBIETTIVI PRINCIPALI: </a:t>
            </a:r>
            <a:r>
              <a:rPr lang="it-IT" sz="16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RIDUZIONE DEI CONSUMI DI ENERGIA PRIMARIA</a:t>
            </a: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DECARBONIZZAZIONE DEL PARCO EDILIZIO, SOSTITUZIONE IMPIANTI OBSOLETI.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STRUMENTO COMPLEMENTARE ALLE DETRAZIONI FISCALI, IDONEO PER PA, PRIVATI E IMPRESE.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SOGGETTI AMMESSI E SOGGETTI ESCLUSI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0282"/>
            <a:ext cx="8229600" cy="48472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AMMESSI</a:t>
            </a:r>
          </a:p>
          <a:p>
            <a:pPr marL="0" indent="0">
              <a:buNone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PUBBLICHE AMMINISTRAZIONI (PA CENTRALI E LOCALI) CONTRIBUTO FINO AL 100% PER COMUNI AL DI SOTTO DEI 15.000 ABITANTI</a:t>
            </a: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SOGGETTI PRIVATI: PERSONE FISICHE, CONDOMÌNI, IMPRESE, TITOLARI DI REDDITO D’IMPRESA O DI LAVORO AUTONOMO CONTRIBUTI FINO AL 65%</a:t>
            </a:r>
          </a:p>
          <a:p>
            <a:pPr marL="0" indent="0">
              <a:buNone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ESCO ACCREDITATE CHE OPERANO TRAMITE CONTRATTI DI RENDIMENTO ENERGETICO (EPC). CONTRIBUTO FINO AL 65%</a:t>
            </a: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PROPRIETARI, USUFRUTTUARI, LOCATARI E COMODATARI CHE SOSTENGONO LA SPESA CONTRIBUTO FINO AL 65%</a:t>
            </a:r>
          </a:p>
          <a:p>
            <a:pPr marL="0" indent="0">
              <a:buNone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EDIFICI: RESIDENZIALI, TERZIARIO, RICETTIVO, AGRICOLO, SCOLASTICO, SANITARIO, ECC. CONTRIBUTO FINO AL 65%</a:t>
            </a:r>
          </a:p>
          <a:p>
            <a:pPr marL="0" indent="0" algn="ctr">
              <a:buNone/>
            </a:pPr>
            <a:r>
              <a:rPr lang="it-IT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CATEGORIE CATASTALI ESCLUSE</a:t>
            </a: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Ambito residenziale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tutti gli edifici o le unità immobiliari di categoria catastale della classe A/8, A/9 e A/10</a:t>
            </a: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Ambito terziario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edifici/unità immobiliari di categoria A/10, gruppi B, C (escluse C/6, C/7), D (escluso D9), E (escluse E2, E4, E6)</a:t>
            </a:r>
            <a:endParaRPr lang="it-IT" sz="3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 INCENTIVABILI – EFFICIENZA ENERGETICA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024"/>
            <a:ext cx="8229600" cy="519248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ISOLAMENTO TERMICO DI STRUTTURE OPACHE (PARETI, COPERTURE, SOLAI VERSO ESTERNO O AMBIENTI NON CLIMATIZZATI).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SOSTITUZIONE SERRAMENTI E CHIUSURE TRASPARENTI CON ELEMENTI AD ALTE PRESTAZIONI.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SOSTITUZIONE DI IMPIANTI TERMICI ESISTENTI CON SISTEMI A MAGGIORE EFFICIENZA (POMPE DI CALORE, SISTEMI IBRIDI, ECC.).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INSTALLAZIONE DI SISTEMI DI BUILDING AUTOMATION PER IL CONTROLLO EVOLUTO DEGLI IMPIANTI.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 INTEGRATI SU INVOLUCRO + IMPIANTI PER PA E SOGGETTI PRIVATI 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INSTALLAZIONE COLLETTORI SOLARI TERMICI E SISTEMI DI ACCUMULO 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IMPIANTI FOTOVOLTAICI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 INCENTIVABILI – RINNOVABILI TERMICHE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endParaRPr dirty="0"/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POMPE DI CALORE ELETTRICHE E A GAS AD ALTA EFFICIENZA (ARIA-ARIA, ARIA-ACQUA, ACQUA-ACQUA, GEOTERMICHE).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CALDAIE E TERMOCAMINI A BIOMASSA CON ELEVATA CLASSE AMBIENTALE E RENDIMENTO.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IMPIANTI SOLARI TERMICI PER SOLA ACS O PER ACS + INTEGRAZIONE RISCALDAMENTO.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SISTEMI COMBINATI (SOLARE TERMICO + POMPA DI CALORE + ACCUMULO).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ESTENSIONE DEGLI INCENTIVI A SUPERFICI SOLARI TERMICHE MEDIO-GRANDI PER STRUTTURE RICETTIVE E PA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REQUISITI TECNICI – POMPE DI CALORE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956387"/>
            <a:ext cx="8229600" cy="4525963"/>
          </a:xfrm>
        </p:spPr>
        <p:txBody>
          <a:bodyPr>
            <a:normAutofit/>
          </a:bodyPr>
          <a:lstStyle/>
          <a:p>
            <a:endParaRPr dirty="0"/>
          </a:p>
          <a:p>
            <a:pPr marL="0" indent="0">
              <a:buNone/>
            </a:pP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COP/EER COMPATIBILI CON I VALORI MINIMI RICHIESTI DALLE NORME TECNICHE DI RIFERIMENTO.</a:t>
            </a:r>
          </a:p>
          <a:p>
            <a:pPr marL="0" indent="0">
              <a:buNone/>
            </a:pP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CERTIFICAZIONE SECONDO NORMATIVE DI PRODOTTO (ES. EN 14511 O EQUIVALENTI).</a:t>
            </a:r>
          </a:p>
          <a:p>
            <a:pPr marL="0" indent="0">
              <a:buNone/>
            </a:pP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SOSTITUZIONE DI GENERATORE ESISTENTE E CORRETTA DISMISSIONE/SMALTIMENTO.</a:t>
            </a:r>
          </a:p>
          <a:p>
            <a:pPr marL="0" indent="0">
              <a:buNone/>
            </a:pP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INSTALLAZIONE CONFORME AI MANUALI DEL COSTRUTTORE E ALLE NORME IMPIANTISTICHE VIGENTI.</a:t>
            </a:r>
          </a:p>
          <a:p>
            <a:pPr marL="0" indent="0">
              <a:buNone/>
            </a:pP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PRESENZA DI SISTEMI DI REGOLAZIONE E CONTROLLO DELLA TEMPERATURA AMBIENTE.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REQUISITI TECNICI – SOLARE TERMICO E BIOMASSA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9694"/>
            <a:ext cx="8229600" cy="4525963"/>
          </a:xfrm>
        </p:spPr>
        <p:txBody>
          <a:bodyPr>
            <a:normAutofit/>
          </a:bodyPr>
          <a:lstStyle/>
          <a:p>
            <a:endParaRPr dirty="0"/>
          </a:p>
          <a:p>
            <a:pPr marL="0" indent="0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COLLETTORI SOLARI CERTIFICATI (SOLAR KEYMARK O EQUIVALENTI).</a:t>
            </a:r>
          </a:p>
          <a:p>
            <a:pPr marL="0" indent="0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INTEGRAZIONE CON SISTEMI DI SICUREZZA (VALVOLE, VASI DI ESPANSIONE, MISCELATRICI TERMOSTATICHE).</a:t>
            </a:r>
          </a:p>
          <a:p>
            <a:pPr marL="0" indent="0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CALDAIE/TERMOCAMINI A BIOMASSA CON CLASSE AMBIENTALE ELEVATA E BASSI LIMITI EMISSIVI.</a:t>
            </a:r>
          </a:p>
          <a:p>
            <a:pPr marL="0" indent="0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ADEGUATA VOLUMETRIA DI ACCUMULO PER MASSIMIZZARE LO SFRUTTAMENTO DELL’ENERGIA SOLARE O DELLA BIOMASSA.</a:t>
            </a:r>
          </a:p>
          <a:p>
            <a:pPr marL="0" indent="0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INSTALLAZIONI SU EDIFICI ESISTENTI, CORRETTAMENTE DIMENSIONATE RISPETTO AI FABBISOGNI.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Tabelle Incentivi – Valori Indicativi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t>Intervento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Percentuale indicativa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Note di massima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t>Pompe di calore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40–65%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In funzione di potenza e prestazioni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t>Solare termico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50–65%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Premi per superfici maggiori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t>Biomassa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40–50%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Richiesta alta classe ambientale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t>Building automation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30–40%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Solo edifici esistenti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t>Interventi integrati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Fino al 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Involucro + impianto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GRAFICO – INVESTIMENTO VS INCENTIVO</a:t>
            </a:r>
          </a:p>
        </p:txBody>
      </p:sp>
      <p:pic>
        <p:nvPicPr>
          <p:cNvPr id="3" name="Picture 2" descr="grafico_investimenti_incentiv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44183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4663" y="5938002"/>
            <a:ext cx="723467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1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ESEMPIO DI CONFRONTO TRA INVESTIMENTO COMPLESSIVO E QUOTA COPERTA DA INCENTIVO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GRAFICO – RIDUZIONE DEI CONSUMI</a:t>
            </a:r>
          </a:p>
        </p:txBody>
      </p:sp>
      <p:pic>
        <p:nvPicPr>
          <p:cNvPr id="3" name="Picture 2" descr="grafico_riduzione_consum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4718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064" y="6065580"/>
            <a:ext cx="89418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RIDUZIONE QUALITATIVA DEI CONSUMI GRAZIE ALLA RIQUALIFICAZIONE ENERGETICA E ALLE RINNOVABILI TERMICHE.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 IMPIANTO – VILLA UNIFAMILIARE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4988145"/>
            <a:ext cx="882966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sz="105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ESEMPIO DI SCHEMA FUNZIONALE: POMPA DI CALORE + COLLETTORI SOLARI + PUFFER + IMPIANTO RADIANTE A PAVIMENTO.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82880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POMPA DI CALORE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0" y="182880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PUFFER</a:t>
            </a:r>
          </a:p>
          <a:p>
            <a:r>
              <a:t>ACCUMULO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0" y="182880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IMPIANTO</a:t>
            </a:r>
          </a:p>
          <a:p>
            <a:r>
              <a:t>RADIANTE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29184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COLLETTORI</a:t>
            </a:r>
          </a:p>
          <a:p>
            <a:r>
              <a:t>SOLARI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286000" y="2286000"/>
            <a:ext cx="9144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029200" y="2286000"/>
            <a:ext cx="9144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>
            <a:cxnSpLocks/>
          </p:cNvCxnSpPr>
          <p:nvPr/>
        </p:nvCxnSpPr>
        <p:spPr>
          <a:xfrm flipV="1">
            <a:off x="2286000" y="2834641"/>
            <a:ext cx="1352939" cy="91439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 IMPIANTO – ALBERGO 500 M²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934" y="4343082"/>
            <a:ext cx="9046066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sz="105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 SEMPLIFICATO DI CENTRALE TERMICA CON PIÙ GENERATORI IN CASCATA, ACCUMULO SANITARIO E SOLARE TERMICO</a:t>
            </a:r>
            <a:r>
              <a:rPr lang="it-IT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82880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PDC 1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01752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PDC 2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0" y="219456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ACCUMULO</a:t>
            </a:r>
          </a:p>
          <a:p>
            <a:r>
              <a:t>ACS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2194560"/>
            <a:ext cx="1828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CIRCUITI</a:t>
            </a:r>
          </a:p>
          <a:p>
            <a:r>
              <a:t>UTENZE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286000" y="2286000"/>
            <a:ext cx="914400" cy="27432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2286000" y="2743200"/>
            <a:ext cx="914400" cy="73152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029200" y="2651760"/>
            <a:ext cx="9144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CASO STUDIO 1 – VILLA UNIFAMILIARE (ZONA CLIMATICA 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894" y="1320282"/>
            <a:ext cx="8229600" cy="4525963"/>
          </a:xfrm>
        </p:spPr>
        <p:txBody>
          <a:bodyPr>
            <a:normAutofit/>
          </a:bodyPr>
          <a:lstStyle/>
          <a:p>
            <a:endParaRPr dirty="0"/>
          </a:p>
          <a:p>
            <a:pPr marL="0" indent="0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SUPERFICIE: CIRCA 300 M², INVOLUCRO CON ISOLAMENTO MEDIO, IMPIANTO RADIANTE ESISTENTE.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INTERVENTI: SOSTITUZIONE GENERATORE CON POMPA DI CALORE ARIA-ACQUA 12–16 KW, SOLARE TERMICO 20–25 M², PUFFER 500–1000 L.</a:t>
            </a:r>
          </a:p>
          <a:p>
            <a:pPr marL="0" indent="0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OBIETTIVO: COPERTURA ACS + RISCALDAMENTO, RIDUZIONE DEI CONSUMI DI GAS/METANO.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INCENTIVO: COPERTURA SIGNIFICATIVA DEL COSTO DELLA PDC E DEL SOLARE TERMICO (VALORI INDICATIVI 7.000–15.000 €).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RISULTATI ATTESI: RIDUZIONE DEI CONSUMI ENERGETICI FINO ALL’80% , AUMENTO CLASSE ENERGETICA, MAGGIORE COMFORT.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CASO STUDIO 2 – AGRITURISMO - ALBERGO)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5" y="1166018"/>
            <a:ext cx="8229600" cy="4525963"/>
          </a:xfrm>
        </p:spPr>
        <p:txBody>
          <a:bodyPr>
            <a:normAutofit lnSpcReduction="10000"/>
          </a:bodyPr>
          <a:lstStyle/>
          <a:p>
            <a:endParaRPr dirty="0"/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SUPERFICIE: CIRCA 500 M² CON CAMERE, RISTORANTE, SPAZI COMUNI.</a:t>
            </a: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FABBISOGNO TERMICO ELEVATO PER ACS (CAMERE) E RISCALDAMENTO AMBIENTI.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INTERVENTI: POMPA DI CALORE REVERSIBILE AD ALTA POTENZA, SOLARE TERMICO &gt;30 M², ACCUMULI MULTIPLI.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POSSIBILE INTEGRAZIONE CON ISOLAMENTO COPERTURE E BUILDING AUTOMATION (CATEGORIA AVANZATA TIPO D2).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INCENTIVO: QUOTA RILEVANTE DELL’INVESTIMENTO CON RATEAZIONE SU PIÙ ANNI.</a:t>
            </a:r>
          </a:p>
          <a:p>
            <a:pPr marL="0" indent="0" algn="just">
              <a:buNone/>
            </a:pPr>
            <a:endParaRPr lang="it-IT" sz="1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BENEFICI: FORTE RIDUZIONE COSTI ENERGETICI, IMMAGINE GREEN, MIGLIORAMENTO COMFORT PER GLI OSPITI.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CASO STUDIO 3 – ALBERGO 500 M² (ZONA ROMA)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894" y="1166018"/>
            <a:ext cx="8229600" cy="4525963"/>
          </a:xfrm>
        </p:spPr>
        <p:txBody>
          <a:bodyPr>
            <a:normAutofit lnSpcReduction="10000"/>
          </a:bodyPr>
          <a:lstStyle/>
          <a:p>
            <a:endParaRPr dirty="0"/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STRUTTURA RICETTIVA CON CARICHI TERMICI SIGNIFICATIVI PER ACS E RISCALDAMENTO/RAFFRESCAMENTO.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INTERVENTI: CENTRALE TERMICA CON PIÙ POMPE DI CALORE IN CASCATA.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SOLARE TERMICO PER ACS, EVENTUALE INTEGRAZIONE CON INVOLUCRO.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REGOLAZIONE EVOLUTA PER FASCE ORARIE, ZONE E PRIORITÀ DI CARICO.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INCENTIVO: COPERTURA DEL 65% IMPORTANTE DELL’INVESTIMENTO, CON TEMPI DI RITORNO IMMEDIATI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RISULTATI: RIDUZIONE CONSUMI ECONOMICI, ABBATTIMENTO DEI COSTI, IMMAGINE DI SOSTENIBILITÀ PER LA STRUTTURA A LIVELLO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DOCUMENTAZIONE NECESSARIA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3041"/>
            <a:ext cx="8229600" cy="4525963"/>
          </a:xfrm>
        </p:spPr>
        <p:txBody>
          <a:bodyPr>
            <a:normAutofit fontScale="92500"/>
          </a:bodyPr>
          <a:lstStyle/>
          <a:p>
            <a:endParaRPr dirty="0"/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 ENERGETICA O RELAZIONE TECNICA DI PROGETTO.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DEPOSITO DEL TITOLO EDILIZIO.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SCHEDE TECNICHE E CERTIFICAZIONI DELLE APPARECCHIATURE INSTALLATE.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FATTURE E PAGAMENTI TRACCIATI (BONIFICI, ECC.) CONFORMI ALLA NORMATIVA.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 ANTE E POST INTERVENTO PER INTERVENTI CHE LO RICHIEDONO.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ASSEVERAZIONI TECNICHE DEL PROGETTISTA/DIRETTORE LAVORI.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DICHIARAZIONE DI CONFORMITÀ IMPIANTI E DICHIARAZIONE DI FINE LAVORI.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 OPERATIVO SUL PORTALE GSE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894" y="1166018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dirty="0"/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REGISTRAZIONE DEL SOGGETTO RESPONSABILE SUL PORTALE DEDICATO (PORTALTERMICO).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INSERIMENTO DEI DATI ANAGRAFICI, CATASTALI E TECNICI DELL’INTERVENTO.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CARICAMENTO DI TUTTA LA DOCUMENTAZIONE RICHIESTA IN FORMATO DIGITALE.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 FORMALE DA PARTE DEL GSE E RICHIESTA DI EVENTUALI INTEGRAZIONI.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COMUNICAZIONE DI AMMISSIONE E CALCOLO DELL’INCENTIVO SPETTANTE.</a:t>
            </a:r>
          </a:p>
          <a:p>
            <a:pPr marL="0" indent="0" algn="just">
              <a:buNone/>
            </a:pPr>
            <a:endParaRPr lang="it-I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EROGAZIONE DELL’INCENTIVO IN UNA O PIÙ RATE, SECONDO POTENZA E IMPORTO.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POSSIBILI CONTROLLI DOCUMENTALI O IN SOPRALLUOGO.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RUOLO DEL PROGETTISTA E PARCELLA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 fontScale="70000" lnSpcReduction="20000"/>
          </a:bodyPr>
          <a:lstStyle/>
          <a:p>
            <a:endParaRPr dirty="0"/>
          </a:p>
          <a:p>
            <a:pPr marL="0" indent="0" algn="just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ANALISI PRELIMINARE TECNICA ED ENERGETICA DELL’EDIFICIO E DEGLI IMPIANTI ESISTENTI.</a:t>
            </a:r>
          </a:p>
          <a:p>
            <a:pPr marL="0" indent="0" algn="just">
              <a:buNone/>
            </a:pPr>
            <a:endParaRPr lang="it-IT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SCELTA DELLA TECNOLOGIA PIÙ ADATTA (PDC, BIOMASSA, SOLARE TERMICO, SISTEMI IBRIDI).</a:t>
            </a:r>
          </a:p>
          <a:p>
            <a:pPr marL="0" indent="0" algn="just">
              <a:buNone/>
            </a:pPr>
            <a:endParaRPr lang="it-IT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PROGETTO DEFINITIVO/ESECUTIVO DEGLI IMPIANTI E EVENTUALE PROGETTO EDILIZIO CORRELATO.</a:t>
            </a:r>
          </a:p>
          <a:p>
            <a:pPr marL="0" indent="0" algn="just">
              <a:buNone/>
            </a:pPr>
            <a:endParaRPr lang="it-IT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REDAZIONE DI RELAZIONI TECNICHE, APE, DIAGNOSI ENERGETICA E CALCOLI DI DIMENSIONAMENTO, PRATICHE EDILIZIE.</a:t>
            </a:r>
          </a:p>
          <a:p>
            <a:pPr marL="0" indent="0" algn="just">
              <a:buNone/>
            </a:pPr>
            <a:endParaRPr lang="it-IT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GESTIONE DELLA PRATICA GSE (COMPILAZIONE PORTALE, CARICAMENTO DOCUMENTI, INTEGRAZIONI).</a:t>
            </a:r>
          </a:p>
          <a:p>
            <a:pPr marL="0" indent="0" algn="just">
              <a:buNone/>
            </a:pPr>
            <a:endParaRPr lang="it-IT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DIREZIONE LAVORI, COORDINAMENTO IMPRESA INSTALLATRICE, COLLAUDO FUNZIONALE.</a:t>
            </a:r>
          </a:p>
          <a:p>
            <a:pPr marL="0" indent="0" algn="just">
              <a:buNone/>
            </a:pPr>
            <a:endParaRPr lang="it-IT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PARCELLA PUÒ ESSERE STRUTTURATA PER FASI (PROGETTO, DL, PRATICA GSE, COLLAUDO) CON COMPENSI PROPORZIONATI ALLA COMPLESSITÀ CON DETRAZIONE DEL 50%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ERRORI RICORRENTI DA EVITARE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 lnSpcReduction="10000"/>
          </a:bodyPr>
          <a:lstStyle/>
          <a:p>
            <a:endParaRPr dirty="0"/>
          </a:p>
          <a:p>
            <a:pPr>
              <a:buFont typeface="Wingdings" panose="05000000000000000000" pitchFamily="2" charset="2"/>
              <a:buChar char="v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DATI TECNICI INCOMPLETI O NON ADERENTI AI REQUISITI MINIMI.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MANCATA O INCOMPLETA SOSTITUZIONE DEL GENERATORE ESISTENTE.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FATTURE NON COERENTI CON LE LAVORAZIONI O NON INTESTATE CORRETTAMENTE.</a:t>
            </a:r>
          </a:p>
          <a:p>
            <a:pPr marL="0" indent="0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CARICAMENTO ERRATO DEI DOCUMENTI SUL PORTALE GSE O MANCANZA DI FIRME.</a:t>
            </a:r>
          </a:p>
          <a:p>
            <a:pPr>
              <a:buFont typeface="Wingdings" panose="05000000000000000000" pitchFamily="2" charset="2"/>
              <a:buChar char="v"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DIMENSIONAMENTO SCORRETTO DI PUFFER, COLLETTORI SOLARI O GENERATORI.</a:t>
            </a:r>
          </a:p>
          <a:p>
            <a:pPr>
              <a:buFont typeface="Wingdings" panose="05000000000000000000" pitchFamily="2" charset="2"/>
              <a:buChar char="v"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ASSENZA DI UN PROGETTISTA QUALIFICATO CHE COORDINI L’INTERVENTO.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CHECKLIST OPERATIVA PER IL PROGETTISTA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902" y="1087016"/>
            <a:ext cx="8229600" cy="4525963"/>
          </a:xfrm>
        </p:spPr>
        <p:txBody>
          <a:bodyPr>
            <a:normAutofit fontScale="92500" lnSpcReduction="10000"/>
          </a:bodyPr>
          <a:lstStyle/>
          <a:p>
            <a:endParaRPr dirty="0"/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 PRELIMINARE DELL’AMMISSIBILITÀ DEL SOGGETTO E DELL’EDIFICIO.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SCELTA DELL’INTERVENTO O PACCHETTO DI INTERVENTI PIÙ ADATTO (INVOLUCRO, IMPIANTI, INTEGRAZIONI).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RACCOLTA DI TUTTE LE SCHEDE TECNICHE E DELLE CERTIFICAZIONI NECESSARIE.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COORDINAMENTO CON IMPRESA/INSTALLATORE PER IL RISPETTO DEI REQUISITI.</a:t>
            </a: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PREDISPOSIZIONE COMPLETA DELLA DOCUMENTAZIONE PRIMA DELL’UPLOAD GSE.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CONTROLLO FINALE DEI DATI INSERITI PRIMA DELL’INVIO DEFINITIVO.</a:t>
            </a:r>
          </a:p>
          <a:p>
            <a:pPr marL="0" indent="0" algn="just">
              <a:buNone/>
            </a:pP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ARCHIVIAZIONE ORDINATA DI PROGETTO, ELABORATI, FOTO E DOCUMENTI PER EVENTUALI CONTROLLI.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75EE399-7061-25D3-265B-CFE2FA743A46}"/>
              </a:ext>
            </a:extLst>
          </p:cNvPr>
          <p:cNvSpPr txBox="1"/>
          <p:nvPr/>
        </p:nvSpPr>
        <p:spPr>
          <a:xfrm>
            <a:off x="494523" y="859820"/>
            <a:ext cx="779106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it-I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CONTO TERMICO 3.0 SI CONFIGURA COME UNO STRUMENTO STRATEGICO PER LA RIQUALIFICAZIONE ENERGETICA DEGLI EDIFICI.</a:t>
            </a:r>
          </a:p>
          <a:p>
            <a:pPr marL="0" indent="0">
              <a:buNone/>
            </a:pPr>
            <a:endParaRPr lang="it-IT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CONSENTE IL RIMBORSO IN CONTO CAPITALE DI UNA QUOTA SIGNIFICATIVA DELL’INVESTIMENTO.</a:t>
            </a:r>
          </a:p>
          <a:p>
            <a:pPr marL="0" indent="0">
              <a:buNone/>
            </a:pPr>
            <a:endParaRPr lang="it-IT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RICHIEDE UNA PROGETTAZIONE ACCURATA E UNA GESTIONE ATTENTA DELLA PRATICA GSE.</a:t>
            </a:r>
          </a:p>
          <a:p>
            <a:pPr marL="0" indent="0">
              <a:buNone/>
            </a:pPr>
            <a:endParaRPr lang="it-IT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RUOLO DEL PROGETTISTA È CENTRALE PER MASSIMIZZARE L’INCENTIVO E RIDURRE GLI ERRORI.</a:t>
            </a:r>
          </a:p>
          <a:p>
            <a:pPr marL="0" indent="0">
              <a:buNone/>
            </a:pPr>
            <a:endParaRPr lang="it-IT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PRESENTAZIONE STRUTTURATA CONSENTE DI COMUNICARE CON CHIAREZZA IL VALORE TECNICO ED ECONOMICO DEGLI INTERVENTI AI CLIENTI.</a:t>
            </a:r>
          </a:p>
        </p:txBody>
      </p:sp>
    </p:spTree>
    <p:extLst>
      <p:ext uri="{BB962C8B-B14F-4D97-AF65-F5344CB8AC3E}">
        <p14:creationId xmlns:p14="http://schemas.microsoft.com/office/powerpoint/2010/main" val="2011834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CASO SPECIFICO – CONDOMINIO 12/24 UNITÁ IMMOBILIARI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7685"/>
            <a:ext cx="8229600" cy="4525963"/>
          </a:xfrm>
        </p:spPr>
        <p:txBody>
          <a:bodyPr>
            <a:normAutofit fontScale="92500" lnSpcReduction="10000"/>
          </a:bodyPr>
          <a:lstStyle/>
          <a:p>
            <a:endParaRPr dirty="0"/>
          </a:p>
          <a:p>
            <a:pPr marL="0" indent="0">
              <a:buNone/>
            </a:pPr>
            <a:r>
              <a:rPr lang="it-IT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CONDOMINIO COMPOSTO DA 12/24 UNITÀ IMMOBILIARI CON IMPIANTO CENTRALIZZATO ESISTENTE A GAS.</a:t>
            </a:r>
          </a:p>
          <a:p>
            <a:pPr marL="0" indent="0">
              <a:buNone/>
            </a:pPr>
            <a:endParaRPr lang="it-IT" sz="1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INTERVENTO: SOSTITUZIONE DEL GENERATORE CON POMPA DI CALORE CENTRALIZZATA AD ALTA POTENZA.</a:t>
            </a:r>
          </a:p>
          <a:p>
            <a:pPr marL="0" indent="0">
              <a:buNone/>
            </a:pPr>
            <a:endParaRPr lang="it-IT" sz="1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INTEGRAZIONE: INSTALLAZIONE DI COLLETTORI SOLARI TERMICI PER ACS SU COPERTURA CONDOMINIALE.</a:t>
            </a:r>
          </a:p>
          <a:p>
            <a:pPr marL="0" indent="0">
              <a:buNone/>
            </a:pPr>
            <a:endParaRPr lang="it-IT" sz="1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BENEFICI: RIDUZIONE CONSUMI DI GAS, COPERTURA RINNOVABILE PER ACS, MIGLIORAMENTO CLASSE ENERGETICA.</a:t>
            </a:r>
          </a:p>
          <a:p>
            <a:pPr marL="0" indent="0">
              <a:buNone/>
            </a:pPr>
            <a:endParaRPr lang="it-IT" sz="1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INCENTIVO STIMABILE (VALORI INDICATIVI): 25.000 – 60.000 € TRA PDC E SOLARE TERMICO.</a:t>
            </a:r>
          </a:p>
          <a:p>
            <a:pPr marL="0" indent="0">
              <a:buNone/>
            </a:pPr>
            <a:endParaRPr lang="it-IT" sz="1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POSSIBILE RATEAZIONE DELL’INCENTIVO IN PIÙ ANNI IN BASE ALLA POTENZA DELL'IMPIANTO.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 IMPIANTO – CONDOMINIO 12/24UNITÀ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369" y="4689566"/>
            <a:ext cx="8403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 FUNZIONALE SEMPLIFICATO DI IMPIANTO CENTRALIZZATO CON POMPA DI CALORE E COLLETTORI SOLARI PER ACS.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828800"/>
            <a:ext cx="201168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POMPA DI CALORE</a:t>
            </a:r>
          </a:p>
          <a:p>
            <a:r>
              <a:t>CENTRALIZZATA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3017520" y="1828800"/>
            <a:ext cx="201168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ACCUMULO ACS</a:t>
            </a:r>
          </a:p>
          <a:p>
            <a:r>
              <a:t>CENTRALE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60720" y="1828800"/>
            <a:ext cx="201168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COLONNE</a:t>
            </a:r>
          </a:p>
          <a:p>
            <a:r>
              <a:t>MONTANTI / UTENZE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291840"/>
            <a:ext cx="201168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CAMPO COLLETTORI</a:t>
            </a:r>
          </a:p>
          <a:p>
            <a:r>
              <a:t>SOLARI TERMICI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468880" y="2286000"/>
            <a:ext cx="5486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029200" y="2286000"/>
            <a:ext cx="73152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2468880" y="3108960"/>
            <a:ext cx="548640" cy="5486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GRAFICO – CONSUMI E COSTI PRIMA/DOPO INTERVENTO</a:t>
            </a:r>
          </a:p>
        </p:txBody>
      </p:sp>
      <p:pic>
        <p:nvPicPr>
          <p:cNvPr id="3" name="Picture 2" descr="grafico_condominio_consumi_cos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45296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054271"/>
            <a:ext cx="919835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RIDUZIONE INDICATIVA DI CONSUMI ENERGETICI E COSTI IN BOLLETTA DOPO SOSTITUZIONE IMPIANTO E SOLARE TERMICO.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SIMULAZIONE ECONOMICA – CONDOMINIO 12 UNITÀ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751858"/>
              </p:ext>
            </p:extLst>
          </p:nvPr>
        </p:nvGraphicFramePr>
        <p:xfrm>
          <a:off x="457200" y="1371600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Valore indicativo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Investimento totale (PDC + solare + adeguamenti)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Incentivo Conto Termico 3.0 stimato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Costo netto a carico del condominio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Risparmio annuo stimato sulle bollette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10.000 – 14.000 €/anno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Tempo di ritorno semplice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anni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CCEEBA-DD04-1D2D-385E-15861C1EF868}"/>
              </a:ext>
            </a:extLst>
          </p:cNvPr>
          <p:cNvSpPr txBox="1"/>
          <p:nvPr/>
        </p:nvSpPr>
        <p:spPr>
          <a:xfrm>
            <a:off x="948827" y="549247"/>
            <a:ext cx="7427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Grazie per l’attenzione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FEEC1D8-7A60-A2D0-18A9-2D8F61401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781" y="2292998"/>
            <a:ext cx="3185261" cy="227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93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1831</Words>
  <Application>Microsoft Office PowerPoint</Application>
  <PresentationFormat>Presentazione su schermo (4:3)</PresentationFormat>
  <Paragraphs>287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Wingdings</vt:lpstr>
      <vt:lpstr>Office Theme</vt:lpstr>
      <vt:lpstr>  CONTO TERMICO 3.0</vt:lpstr>
      <vt:lpstr>INDICE DELLA PRESENTAZIONE</vt:lpstr>
      <vt:lpstr>Quadro Normativo e Obiettivi</vt:lpstr>
      <vt:lpstr>SOGGETTI AMMESSI E SOGGETTI ESCLUSI</vt:lpstr>
      <vt:lpstr>INTERVENTI INCENTIVABILI – EFFICIENZA ENERGETICA</vt:lpstr>
      <vt:lpstr>INTERVENTI INCENTIVABILI – RINNOVABILI TERMICHE</vt:lpstr>
      <vt:lpstr>REQUISITI TECNICI – POMPE DI CALORE</vt:lpstr>
      <vt:lpstr>REQUISITI TECNICI – SOLARE TERMICO E BIOMASSA</vt:lpstr>
      <vt:lpstr>Tabelle Incentivi – Valori Indicativi</vt:lpstr>
      <vt:lpstr>GRAFICO – INVESTIMENTO VS INCENTIVO</vt:lpstr>
      <vt:lpstr>GRAFICO – RIDUZIONE DEI CONSUMI</vt:lpstr>
      <vt:lpstr>SCHEMA IMPIANTO – VILLA UNIFAMILIARE</vt:lpstr>
      <vt:lpstr>SCHEMA IMPIANTO – ALBERGO 500 M²</vt:lpstr>
      <vt:lpstr>CASO STUDIO 1 – VILLA UNIFAMILIARE (ZONA CLIMATICA C)</vt:lpstr>
      <vt:lpstr>CASO STUDIO 2 – AGRITURISMO - ALBERGO)</vt:lpstr>
      <vt:lpstr>CASO STUDIO 3 – ALBERGO 500 M² (ZONA ROMA)</vt:lpstr>
      <vt:lpstr>DOCUMENTAZIONE NECESSARIA</vt:lpstr>
      <vt:lpstr>ITER OPERATIVO SUL PORTALE GSE</vt:lpstr>
      <vt:lpstr>RUOLO DEL PROGETTISTA E PARCELLA</vt:lpstr>
      <vt:lpstr>ERRORI RICORRENTI DA EVITARE</vt:lpstr>
      <vt:lpstr>CHECKLIST OPERATIVA PER IL PROGETTISTA</vt:lpstr>
      <vt:lpstr>Presentazione standard di PowerPoint</vt:lpstr>
      <vt:lpstr>CASO SPECIFICO – CONDOMINIO 12/24 UNITÁ IMMOBILIARI</vt:lpstr>
      <vt:lpstr>SCHEMA IMPIANTO – CONDOMINIO 12/24UNITÀ</vt:lpstr>
      <vt:lpstr>GRAFICO – CONSUMI E COSTI PRIMA/DOPO INTERVENTO</vt:lpstr>
      <vt:lpstr>SIMULAZIONE ECONOMICA – CONDOMINIO 12 UNITÀ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UTENTE</cp:lastModifiedBy>
  <cp:revision>102</cp:revision>
  <dcterms:created xsi:type="dcterms:W3CDTF">2013-01-27T09:14:16Z</dcterms:created>
  <dcterms:modified xsi:type="dcterms:W3CDTF">2025-12-12T08:34:06Z</dcterms:modified>
  <cp:category/>
</cp:coreProperties>
</file>